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k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ku">
                <a:solidFill>
                  <a:schemeClr val="tx1">
                    <a:lumMod val="50000"/>
                    <a:lumOff val="50000"/>
                  </a:schemeClr>
                </a:solidFill>
              </a:rPr>
              <a:t>Hejmar 45 Peyva Xwedê</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ku" sz="4400"/>
              <a:t>Mizgîniya ji Melek</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u" sz="4000">
                <a:solidFill>
                  <a:srgbClr val="FF0000"/>
                </a:solidFill>
              </a:rPr>
              <a:t>Quiz îro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ku" sz="3600">
                <a:solidFill>
                  <a:schemeClr val="tx1">
                    <a:lumMod val="65000"/>
                    <a:lumOff val="35000"/>
                  </a:schemeClr>
                </a:solidFill>
              </a:rPr>
              <a:t>Kê xeber daye Meryemê?</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ku" sz="2800">
                <a:solidFill>
                  <a:schemeClr val="tx1">
                    <a:lumMod val="65000"/>
                    <a:lumOff val="35000"/>
                  </a:schemeClr>
                </a:solidFill>
              </a:rPr>
              <a:t>① </a:t>
            </a:r>
            <a:r xmlns:a="http://schemas.openxmlformats.org/drawingml/2006/main">
              <a:rPr altLang="ko-KR" dirty="0" lang="ku" sz="2800">
                <a:solidFill>
                  <a:schemeClr val="tx1">
                    <a:lumMod val="65000"/>
                    <a:lumOff val="35000"/>
                  </a:schemeClr>
                </a:solidFill>
              </a:rPr>
              <a:t>Şeytan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ku" sz="2800">
                <a:solidFill>
                  <a:schemeClr val="tx1">
                    <a:lumMod val="65000"/>
                    <a:lumOff val="35000"/>
                  </a:schemeClr>
                </a:solidFill>
              </a:rPr>
              <a:t>② </a:t>
            </a:r>
            <a:r xmlns:a="http://schemas.openxmlformats.org/drawingml/2006/main">
              <a:rPr altLang="ko-KR" dirty="0" lang="ku" sz="2800">
                <a:solidFill>
                  <a:schemeClr val="tx1">
                    <a:lumMod val="65000"/>
                    <a:lumOff val="35000"/>
                  </a:schemeClr>
                </a:solidFill>
              </a:rPr>
              <a:t>hevala Meryem</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ku" sz="2800">
                <a:solidFill>
                  <a:schemeClr val="tx1">
                    <a:lumMod val="65000"/>
                    <a:lumOff val="35000"/>
                  </a:schemeClr>
                </a:solidFill>
              </a:rPr>
              <a:t>③ </a:t>
            </a:r>
            <a:r xmlns:a="http://schemas.openxmlformats.org/drawingml/2006/main">
              <a:rPr altLang="ko-KR" dirty="0" lang="ku" sz="2800">
                <a:solidFill>
                  <a:schemeClr val="tx1">
                    <a:lumMod val="65000"/>
                    <a:lumOff val="35000"/>
                  </a:schemeClr>
                </a:solidFill>
              </a:rPr>
              <a:t>Melek</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ku" sz="2800">
                <a:solidFill>
                  <a:schemeClr val="tx1">
                    <a:lumMod val="65000"/>
                    <a:lumOff val="35000"/>
                  </a:schemeClr>
                </a:solidFill>
              </a:rPr>
              <a:t>④ </a:t>
            </a:r>
            <a:r xmlns:a="http://schemas.openxmlformats.org/drawingml/2006/main">
              <a:rPr altLang="ko-KR" dirty="0" lang="ku" sz="2800">
                <a:solidFill>
                  <a:schemeClr val="tx1">
                    <a:lumMod val="65000"/>
                    <a:lumOff val="35000"/>
                  </a:schemeClr>
                </a:solidFill>
              </a:rPr>
              <a:t>Îsa</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ku" sz="2800">
                <a:solidFill>
                  <a:srgbClr val="FF0000"/>
                </a:solidFill>
              </a:rPr>
              <a:t>③ </a:t>
            </a:r>
            <a:r xmlns:a="http://schemas.openxmlformats.org/drawingml/2006/main">
              <a:rPr altLang="ko-KR" dirty="0" lang="ku" sz="2800">
                <a:solidFill>
                  <a:srgbClr val="FF0000"/>
                </a:solidFill>
              </a:rPr>
              <a:t>Melek</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NA. 54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Jina Samerî li bîrê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kî ava ku ez bidimê vexwe, qet tî nabe. Bi rastî, ava ku ez bidim wî, wê di wî de bibe kaniyek ava ku ji bo jiyana herheyî vedigere.»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Îsa di welatê Sameryayê re derbas dibû, li ber bîrê jinek hat û got. "Ji kerema xwe hinek avê bide min."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ku" altLang="ko-KR" sz="2600">
                <a:solidFill>
                  <a:schemeClr val="tx1">
                    <a:lumMod val="65000"/>
                    <a:lumOff val="35000"/>
                  </a:schemeClr>
                </a:solidFill>
              </a:rPr>
              <a:t>Jin ecêb bû. Ji ber ku Cihû bi Sameriyan re napeyivin. "Eger we bizaniya ez kî me, weyê ji min av bixwesta." Îsa got</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ku" altLang="ko-KR" sz="2600">
                <a:solidFill>
                  <a:schemeClr val="tx1">
                    <a:lumMod val="65000"/>
                    <a:lumOff val="35000"/>
                  </a:schemeClr>
                </a:solidFill>
              </a:rPr>
              <a:t>"Ji ber ku ava ku ez didim ava jiyanê ye ku careke din tî nabe." Jinikê li ser Îsa meraq kir. "Tu kî yî, tu dikarî wê avê bidî min?"</a:t>
            </a:r>
            <a:r xmlns:a="http://schemas.openxmlformats.org/drawingml/2006/main">
              <a:rPr lang="ku"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lê vegerand û got: «Ez Mesîh û Kurê Xwedê me». Ew ji vê yekê şaş bû.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ku" altLang="ko-KR" sz="2600">
                <a:solidFill>
                  <a:schemeClr val="tx1">
                    <a:lumMod val="65000"/>
                    <a:lumOff val="35000"/>
                  </a:schemeClr>
                </a:solidFill>
              </a:rPr>
              <a:t>Wê çentê xwe hişt û vegeriya bajêr û li ser Îsa ji xelkê re got. Gelek kes hatin pêşiya Îsa û bawerî pê anîn ku Xilaskarê xwe ye.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Gava ku jina Samerî rastî Îsa hat, wê cerba avê hişt û vegeriya gund, da ku mizgîniya xilasiyê bide gundiyan.</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Di dawiyê de, gelek mirov bi bihîstin û baweriya Mizgîniya ku wê da zanîn xilas bûn.</a:t>
            </a:r>
            <a:r xmlns:a="http://schemas.openxmlformats.org/drawingml/2006/main">
              <a:rPr altLang="en-US" lang="k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ku" sz="3200">
                <a:solidFill>
                  <a:schemeClr val="tx1">
                    <a:lumMod val="65000"/>
                    <a:lumOff val="35000"/>
                  </a:schemeClr>
                </a:solidFill>
              </a:rPr>
              <a:t>Ma te Îsa nas kir? Ma hûn li ser Îsa ji yên din re dibêjin? Çawa tê ku Îsa mîna jineke Samerî bi kesên din bide naskirin?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ava jiyanê dide me ku tu carî tî nebin canê 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li ku derê jineke Samerî nas kir?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li qesrê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li ser bajêr</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rêgah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li sûkê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li bîrê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li bîrê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u" sz="4000">
                <a:solidFill>
                  <a:srgbClr val="FF0000"/>
                </a:solidFill>
              </a:rPr>
              <a:t>Peyva Îro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ku" sz="3600">
                <a:solidFill>
                  <a:schemeClr val="tx1">
                    <a:lumMod val="65000"/>
                    <a:lumOff val="35000"/>
                  </a:schemeClr>
                </a:solidFill>
              </a:rPr>
              <a:t>Tuyê bi zaro bibî û kurekî çêkî û navê wî Îsa bidî.</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ku" sz="2800">
                <a:solidFill>
                  <a:schemeClr val="tx1">
                    <a:lumMod val="65000"/>
                    <a:lumOff val="35000"/>
                  </a:schemeClr>
                </a:solidFill>
              </a:rPr>
              <a:t>Luke</a:t>
            </a:r>
            <a:r xmlns:a="http://schemas.openxmlformats.org/drawingml/2006/main">
              <a:rPr altLang="en-US" dirty="0" lang="ku" sz="2800">
                <a:solidFill>
                  <a:schemeClr val="tx1">
                    <a:lumMod val="65000"/>
                    <a:lumOff val="35000"/>
                  </a:schemeClr>
                </a:solidFill>
              </a:rPr>
              <a:t> </a:t>
            </a:r>
            <a:r xmlns:a="http://schemas.openxmlformats.org/drawingml/2006/main">
              <a:rPr altLang="ko-KR" dirty="0" lang="k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kî ava ku ez bidimê vexwe, qet tî nabe. Bi rastî, ava ku ez bidim wî, wê di wî de bibe kaniyek ava ku ji bo jiyana herheyî vedigere.»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Tora xwe bavêje ava kûr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Hingê Îsa ji Şimûn re got: «Netirse, ji niha û pê de tuyê mirovan bigirî.»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Îsayê ku li qeyika Petrûs siwar bû û xeber da, ji Petrûs re got. "Niha here ava kûr û torê bavêje ku masî bigire."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“Mamoste, me tevahiya şevê bi dijwarî xebitî û tiştek negirt. Lê ji ber ku tu wisa dibêjî, ezê toran biavêjim.»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Piştî ku wan ev yek kir, wan jimareke mezin masî girtin ku torên wan şikestin. Petrûs li ser vê yekê şaş ma.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ku" sz="3000">
                <a:solidFill>
                  <a:schemeClr val="tx1">
                    <a:lumMod val="65000"/>
                    <a:lumOff val="35000"/>
                  </a:schemeClr>
                </a:solidFill>
              </a:rPr>
              <a:t>Wê gavê Petrûs tobe kir ku zanibû ku Îsa Kurê Xwedê ye. "Ez gunehkar im."</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ku" sz="3000">
                <a:solidFill>
                  <a:schemeClr val="tx1">
                    <a:lumMod val="65000"/>
                    <a:lumOff val="35000"/>
                  </a:schemeClr>
                </a:solidFill>
              </a:rPr>
              <a:t>Îsa got. "Netirsin, ji niha û pê ve hûn ê bibin masîgirek ku mirovan digire." Petrûs her tişt berda û bû şagirtê Îsa.</a:t>
            </a:r>
            <a:r xmlns:a="http://schemas.openxmlformats.org/drawingml/2006/main">
              <a:rPr altLang="en-US" lang="ku"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Ders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Petrûs, yê ku Îsa dît,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li wir poşman bû û îtaet 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Ma tobe û îtaet heye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di jiyana te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Petrûs her tişt berda û li pey Îsa çû. Mîna Petrûs, divê hûn şagirtek bin ku bi tobe û guhdana rastîn dizane.</a:t>
            </a:r>
            <a:r xmlns:a="http://schemas.openxmlformats.org/drawingml/2006/main">
              <a:rPr altLang="en-US" lang="k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mûcîzeyan dike ku ji serpêhatî û şiyana mirovan derbas dibe.</a:t>
            </a:r>
            <a:r xmlns:a="http://schemas.openxmlformats.org/drawingml/2006/main">
              <a:rPr altLang="en-US" lang="k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46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Baby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Karê Petrûs çi bû?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xerat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şivan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masîgir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cotkar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masîgir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Hingê Îsa ji Şimûn re got: «Netirse, ji niha û pê de tuyê mirovan bigirî.»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Îsayê ku gazî şagirtan kir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Filîpos Natanyêl dît û jê re got: «Me yê ku Mûsa di Şerîetê de li ser nivîsîbû û pêxemberan jî li ser wî nivîsîbû, Îsayê Nisretî, kurê Ûsiv, dît.»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gazî Petrûs, Endrawis û cîranê wan Filîpos kir ku bibin şagirt. "Pê min were!"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Filîpos Îsa bi hevalê xwe Natanyêl da naskirin. "Mesîhê ku pêxemberan di Peymana Kevin de nivîsandibû xuya bû."</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"Nîsret! Ma Mesîh ji wir tê?" Natanyêl pirsî. Filîpos got: "Werin û bibînin."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ji Natanyêl re got. «Tu Îsraêliyekî rast î, min tu dîtî hê ku tu li binê dara hêjîrê bûyî, beriya ku Filîpos gazî te bike.»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Natanyêl li ser vê yekê şaş ma û rûmet da Îsa û got: «Mamoste, tu Kurê Xwedê û Padîşahê Îsraêl î.»</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Gava ku Natanyêl ev yek dît</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Îsa Mesîh e, wî rûmet da Îsa.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Ew bû şagirtê Îsa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Pêdivî ye ku em rûmetê bidin Jesussa ku Xilaskarê me ye, û jiyanek şagirtê Jesussa bijîn û guhdariya Wî bikin.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Îro li bajarê Dawid ji we re Xilaskarek çêbû. ew Mesîh Xudan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Çawa</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yê ku gazî mirovan dike şagirt e ku bibin mîna Wî.</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Kê Îsa bi Natanyêl da naskirin?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Pawlos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② </a:t>
            </a:r>
            <a:r xmlns:a="http://schemas.openxmlformats.org/drawingml/2006/main">
              <a:rPr altLang="ko-KR" lang="ku"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Filîpos Natanyêl dît û jê re got: «Me yê ku Mûsa di Şerîetê de li ser nivîsîbû û pêxemberan jî li ser wî nivîsîbû, Îsayê Nisretî, kurê Ûsiv, dît.»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Kesê ku ji banî daket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Rabû, doşeka xwe hilda û li ber çavên hemûyan derket derve. Vê yekê her kes ecêbmayî hişt û pesnê Xwedê da û gotin: "Me tiştek wusa nedîtiye!"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Dema ku mirovan li ser saxkirina Îsa bihîst, mirovan hevalê xwe yê felcî anîn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belê gelek kes li wê derê hebûn ku Îsa lê bû. Ji ber vê yekê wan nikaribû hevalê xwe yê felcî ji banî bibirin ba Îsa.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dawiyê de, yên ku hevalê xwe yê felcî anîn, ji banî şikandin û hevalê felcî şandin ba Îsa.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baweriya wan dît û got. "Gunehên te efû kirin, rabe here malê."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Ecêb e, felcî wê gavê sax bû. Hingê ew rabû, meşiya û pesnê Xwedê da.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ku" altLang="ko-KR" sz="2400">
                <a:solidFill>
                  <a:schemeClr val="tx1">
                    <a:lumMod val="65000"/>
                    <a:lumOff val="35000"/>
                  </a:schemeClr>
                </a:solidFill>
              </a:rPr>
              <a:t>Dema ku wexta zarokbûna Meryem bû, ew neçar ma ku here Beytlehmê. Lê ji ber ku cih tune bû, zarokek wê di axê de bû..</a:t>
            </a:r>
            <a:r xmlns:a="http://schemas.openxmlformats.org/drawingml/2006/main">
              <a:rPr lang="ku"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Hevalên Paralîtîk zehmetî û astengî hebûn, lê wan nikaribû dev ji çûyîna Îsa berdin. Çimkî baweriya wan bi Îsa hebû.</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Ma baweriya me bi Îsa heye?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Çaxê em bi baweriyê tên cem Îsa, gerek em tevî zor û astengiyên ku me asteng dikin jî dev jê bernedin.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Bi vê yekê, emê bikaribin mîna merivê felcî rûmetê bidin Xwedê.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wan kesên ku tên ba wî red nake. Û tiştê ku lazim e dide yên ku tên ba wî.</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Felc bi çi hat ba Îsa?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pencere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dergeh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dîwar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banê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banê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Rabû, doşeka xwe hilda û li ber çavên hemûyan derket derve. Vê yekê her kes ecêbmayî hişt û pesnê Xwedê da û gotin: "Me tiştek wusa nedîtiye!"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gazî Metta dike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ku Îsa ji wê derê diçû, wî zilamek bi navê Metta li ber bacgiran rûniştî dît. "Li pey min were," wî jê re got û Metta rabû û li pey wî çû.</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Bi navê Metta bacgirek hebû. Ew ji bo Îsraêliya li ser navê Romayê bacgir bû.</a:t>
            </a:r>
            <a:r xmlns:a="http://schemas.openxmlformats.org/drawingml/2006/main">
              <a:rPr lang="k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Metta bacgir bû, lema jî gelek perê wî hebû. Lê Cihû ji bacgiran ku ji bo Romayê fetih dixebitin, nefret dikirin.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li Metta rûniştî nêrî û jê re got. "Pê min were"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Metta di cih de dev ji her tiştî berda û li pey Îsa çû. Ji ber ku wî spasiya Îsa kir ku gazî wî 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vê navberê de dengek ji ezmên hat ji şivanên ku li Beytlehmê li pez digeriyan.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"Doktor ne ji bo saxlem, ji nexweşan re lazim e." Metta bû şagirtê Îsa.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Metta bacgirek bû ku gelê wî jê nefret dikir. Lê Îsa gazî Metta kir û ew kir şagirt.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jî gelê Xwedê ne. Lê em têrê nakin ku em bibin şagirtên Îsa.</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ku" sz="3200">
                <a:solidFill>
                  <a:schemeClr val="tx1">
                    <a:lumMod val="65000"/>
                    <a:lumOff val="35000"/>
                  </a:schemeClr>
                </a:solidFill>
              </a:rPr>
              <a:t>Lêbelê, Îsa gazî me dike ku em bikin şagirtên wî. Ji ber vê yekê, divê em guh bidin wî ku hêjayî banga wî bin.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ji mirovên ku li dinyayê têne red kirin gazî dike ku bibin gelê Xwedê.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Karê Metta çi bû?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bacgir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masîgir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xerat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kahîn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bacgir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ku Îsa ji wê derê diçû, wî zilamek bi navê Metta li ber bacgiran rûniştî dît. "Li pey min were," wî jê re got û Metta rabû û li pey wî çû.</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her diwanzdeh şagirt bijartin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Rojekê ji wan rojan Îsa ji bo dua bike derket çiyê û bi şev ji Xwedê re dua kir.</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Gava bû sibe, wî gazî şagirtên xwe kir û ji wan diwanzdeh bijart û ew jî wek şandî destnîşan kirin.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6:</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Gelek kes hebûn ku Îsa bihîstibûn û li pey Îsa çûn. Ew bi Îsa re çûn û ji Îsa hîn bûn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Piştî duakirinê, Îsa bi taybetî diwanzdeh ji wan wekî şagirtên nêzîk bijart.</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Ew hatin hilbijartin ku bi Îsa re bijîn, Mizgîniyê bidin bihîstin û cinan derxin.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“Rumet ji ezmên re, aştî li erdê! Şa bin, Îsa çêbûye.» Melekên ji ezmên gotin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ku" sz="3000">
                <a:solidFill>
                  <a:schemeClr val="tx1">
                    <a:lumMod val="65000"/>
                    <a:lumOff val="35000"/>
                  </a:schemeClr>
                </a:solidFill>
              </a:rPr>
              <a:t>Şagirt gelek kes bûn: hinek ji wan masîgir, bacgir, şoreşger, hinek ji wan germik bûn.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Îsa ji Xwedê dua kir ku şagirtên wî baş bijbêre, û wî ew baş bijartin, baş li wan miqate bû û baş hînî wan kir.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Ji ber vê yekê Îsa şagirtên xwe hilbijart: 1) ji bo ku peyva Xwedê hînî wan bike, 2) li gorî tiştên ku hîn bûne Mizgîniyê bidin wan, û 3) ku wan hêza Padîşahiya Xwedê îlan bike. Ji ber van sedeman, Îsa şagirtên xwe hilbijart.</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Em jî şagirtên Îsa ne.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u" sz="2800">
                <a:solidFill>
                  <a:schemeClr val="tx1">
                    <a:lumMod val="65000"/>
                    <a:lumOff val="35000"/>
                  </a:schemeClr>
                </a:solidFill>
              </a:rPr>
              <a:t>Karê me wek karê diwanzdeh şagirtên Îsa ye.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u" sz="2800">
                <a:solidFill>
                  <a:schemeClr val="tx1">
                    <a:lumMod val="65000"/>
                    <a:lumOff val="35000"/>
                  </a:schemeClr>
                </a:solidFill>
              </a:rPr>
              <a:t>Werin em ji îro pê ve jiyana şagirtek bijîn </a:t>
            </a:r>
            <a:r xmlns:a="http://schemas.openxmlformats.org/drawingml/2006/main">
              <a:rPr altLang="ko-KR" lang="ku" sz="3200">
                <a:solidFill>
                  <a:schemeClr val="tx1">
                    <a:lumMod val="65000"/>
                    <a:lumOff val="35000"/>
                  </a:schemeClr>
                </a:solidFill>
              </a:rPr>
              <a:t>.</a:t>
            </a:r>
            <a:r xmlns:a="http://schemas.openxmlformats.org/drawingml/2006/main">
              <a:rPr altLang="en-US" lang="k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rastiya bihuştê hînî me dike ku em jî mîna şagirtên Îsa mezin bibin.</a:t>
            </a:r>
            <a:r xmlns:a="http://schemas.openxmlformats.org/drawingml/2006/main">
              <a:rPr altLang="en-US" lang="k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çend şagirt wek şandî (yên ku hatine şandin) bijartin??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deh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yanzdeh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diwanzdeh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çardeh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diwanzdeh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Rojekê ji wan rojan Îsa ji bo dua bike derket çiyê û bi şev ji Xwedê re dua kir.</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Gava bû sibe, wî gazî şagirtên xwe kir û ji wan diwanzdeh bijart û ew jî wek şandî destnîşan kirin.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6:</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Mizgîniya Îsa li çiyê hîn kir.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wî elalet dît, hilkişiya çiyayekî û rûnişt. Şagirtên wî hatin ba wî,</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û wî dest bi hînkirina wan kir û got: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“Xwezî bi wan ên ku bi ruh belengaz in, Çimkî Padîşahiya Ezmanan ya wan 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Îsa elaletê li ser çiyê hîn kir ku çawa wekî mirovên Padîşahiya Xwedê bijîn.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“Xwezî bi wan ên ku bi ruh belengaz in, Çimkî Padîşahiya Ezmanan ya wan e.</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Çawa ku milyaketan got, Îsa di ferşê de sax hat dinyayê.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Hûn hîn bûne ku hûn bi diranên xwe vegerînin, lê ez ji we re dibêjim ku hûn çimê çepê bidin her kesê ku li çimê rastê dixe. Hingê hûnê bibin zarokên Xwedê!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Li çivîkan li hewa binêre. Çûk karê cotkariyê nakin, lê Xwedê hemûyan dide wan. Ma Ew ê ji teyran bêtir li we nenihêre!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ku" altLang="ko-KR" sz="3000">
                <a:solidFill>
                  <a:schemeClr val="tx1">
                    <a:lumMod val="65000"/>
                    <a:lumOff val="35000"/>
                  </a:schemeClr>
                </a:solidFill>
              </a:rPr>
              <a:t>Mirov ji hînkirina Îsa gelek şaş man. Çimkî Îsa wekî mamosteyên Kitêba Pîroz ên adetî xwedî desthilatdarî bû.</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 ji me re dibêje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ku jiyana cimeta Xwedê ji yên dinyayê cuda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Ma di jiyana me de ji yên ku bi Jesussa bawer nakin cûdahî hene?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Werin em li xwe binêrin û jiyanek layîqî Padîşahiya Xwedê bijîn.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me diguherîne ku em mîna mirovên Padîşahiya Xwedê bijîn.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Di ruhê belengaz de dikarin çi bistînin?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pere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xwarin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rûmet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Padîşahiya Xwedê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Padîşahiya Xwedê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wî elalet dît, hilkişiya çiyayekî û rûnişt. Şagirtên wî hatin ba wî,</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û wî dest bi hînkirina wan kir û got: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“Xwezî bi wan ên ku bi ruh belengaz in, Çimkî Padîşahiya Ezmanan ya wan 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Storm aram dike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Rabû, li ba hilat û ji pêlan re got: "Bêdeng bin! Dû re ba vemirî û bi tevahî aram bû.</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û şagirtên xwe bi hev re li qeyikê siwar bûn, da ku derbasî Gola Celîlê bibin.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ku" altLang="ko-KR" sz="2500">
                <a:solidFill>
                  <a:schemeClr val="tx1">
                    <a:lumMod val="65000"/>
                    <a:lumOff val="35000"/>
                  </a:schemeClr>
                </a:solidFill>
              </a:rPr>
              <a:t>Şivanên Beytlehmê hatin ku Kurê Xwedê bibînin ku wê mirovan xilas bike. “Îsa! Kurê Xwedê! Spas ji bo hatina vê axê!”</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Dema ku di golê re derbas dibûn, ji nişka ve bayekî hêrs ket û pêlek tirsnak hat.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dawiyê de şagirtan ji Îsa re got. 'Mamoste, ma xema te nîne ku em xeniqîn!'</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li bayê hilat û ji pêlan re got: «Bêdeng bin! Bêdeng be!” Dû re ba vemirî û bi tevahî aram bû.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Ew tirsiyan û ji hev pirsîn: «Ev kî ye? Ba û pêl jî bi ya wî dikin!”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Tenê Xwedê dikare li deryayê emir bike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û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ber vê yekê Îsa Xwedayê ku dinyayê diafirîne û hukum dike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em bawer dikin ne yek ji gelek xwedayan e, lê Xwedayê Afirînerê yekane û hêzdar 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bi bîranîna vê rastiyê baweriya xwe mezin bikin.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r xmlns:a="http://schemas.openxmlformats.org/drawingml/2006/main">
              <a:rPr altLang="en-US" lang="ku" sz="3600">
                <a:solidFill>
                  <a:srgbClr val="0070c0"/>
                </a:solidFill>
              </a:rPr>
              <a:t> </a:t>
            </a:r>
            <a:r xmlns:a="http://schemas.openxmlformats.org/drawingml/2006/main">
              <a:rPr altLang="ko-KR" lang="ku" sz="3600">
                <a:solidFill>
                  <a:srgbClr val="0070c0"/>
                </a:solidFill>
              </a:rPr>
              <a: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xwedanê her tiştî ye ku li vê dinyayê her tiştî çêdike û li ser hukum dike.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li ser derya û bayê çi emir kir?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bêdeng be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birevin û bilîzin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hişyar</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bi jorve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vekirî</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ya te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çavên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bêdeng be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Rabû, li ba hilat û ji pêlan re got: "Bêdeng bin! Dû re ba vemirî û bi tevahî aram bû.</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Kê Dest da Cilên min?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wê li ser Îsa bihîst, di nav elaletê de li pişt wî hat û destê xwe li kirasê wî da.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28.ji ber ku ew difikirî: "Eger ez tenê destê xwe bidim cilên wî, ezê sax bibim."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Îsayê ku serdarê her tiştî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kurê Xwedê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gava ku Îsa hat vî welatî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ew di ferseke bi fîgurekî nefsbiçûk de ji dayik bû.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ku bi Îsa bawer dikin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zarokên Xwedê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divê em mîna Îsa nefsbiçûk û nizm bijîn.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Gelekan li ser Îsa bihîstin û li pey Îsa çûn.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Hingê jinek hat pişt wî û destê xwe da cilên Îsa, da ku qenc bibe.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Jinek 12 salan bi nexweşiya bi navê xwînrijandinê ketibû. Wê gelek awayan ceriband ku wê rast bike, lê ew rast nebû û wê her tiştê xwe xerc kiribû.</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'Kê dest li cilên min kir??' Îsa di cih de fêm kir ku hêza wî ji wî derketiye. Ew hat, ket ber lingên wî û hemû rastî jê re got.</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Îsa jê re got: «Keçê, baweriya te tu qenc kir. Bi silametî biçin.'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Jina ku 12 sal xwîn jê diçû çû ba Îsa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bi bawerî.</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Îsa jinik qenc kir û li ber çavê xelkê pesnê baweriya wê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Xwedê hê jî baweriya me dibîne.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Dema ku em bi tiştên dijwar re rû bi rû dimînin,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bi bawerî werin cem Xwedê.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derd û kulên me dizane û wan çareser dike.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Jina ku 12 sal nexweş bû destê Îsa da çi?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por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dest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ling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cilên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cilên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wê li ser Îsa bihîst, di nav elaletê de li pişt wî hat û destê xwe li kirasê wî da.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ji ber ku ew difikirî: "Eger ez tenê destê xwe bidim cilên wî, ezê sax bibim."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63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u" sz="4000">
                <a:solidFill>
                  <a:srgbClr val="FF0000"/>
                </a:solidFill>
              </a:rPr>
              <a:t>Peyva Îro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ku" sz="3600">
                <a:solidFill>
                  <a:schemeClr val="tx1">
                    <a:lumMod val="65000"/>
                    <a:lumOff val="35000"/>
                  </a:schemeClr>
                </a:solidFill>
              </a:rPr>
              <a:t>Tuyê bi zaro bibî û kurekî çêkî û navê wî Îsa bidî.</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ku" sz="2800">
                <a:solidFill>
                  <a:schemeClr val="tx1">
                    <a:lumMod val="65000"/>
                    <a:lumOff val="35000"/>
                  </a:schemeClr>
                </a:solidFill>
              </a:rPr>
              <a:t>Luke</a:t>
            </a:r>
            <a:r xmlns:a="http://schemas.openxmlformats.org/drawingml/2006/main">
              <a:rPr altLang="en-US" dirty="0" lang="ku" sz="2800">
                <a:solidFill>
                  <a:schemeClr val="tx1">
                    <a:lumMod val="65000"/>
                    <a:lumOff val="35000"/>
                  </a:schemeClr>
                </a:solidFill>
              </a:rPr>
              <a:t> </a:t>
            </a:r>
            <a:r xmlns:a="http://schemas.openxmlformats.org/drawingml/2006/main">
              <a:rPr altLang="ko-KR" dirty="0" lang="k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bi dilnizmî û nizm hat dinyayê, lê ew Padîşahê me yê rastîn 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Bi destê wê girt û jê re got: "Talîta kum!" (ku tê wateya, "Keçika piçûk, ez ji te re dibêjim, rabe!").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Serekê kinîştê zilamek bi navê Yayîros hat ba Îsa û got; “Keça min dimire. Alîkarîya min bike."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rê de bi Îsa re, zilamek bezî û jê re got ku keça wî miriye.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Dema ku hat malê, keça Yayîros ji xwe miribû û xelk digiriyan.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ket hundir û ji wan re got: «Zarok ne mirî ye, lê di xew de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"Wî bi destê wê girt û jê re got: "Talitha kuum!" (ku tê wateya, "Keçika piçûk, ez ji te re dibêjim, rabe!"). Di cih de keçik rabû ser xwe û li dora xwe geriya.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Yê ku mirinê hukum dike Îsa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Mirin ji mirovan re tişta herî tirsnak e, lê Îsa ew bi ser ket.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ê rojekê zû yan dereng bimirin.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divê hûn ji mirinê netirsin.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ber ku yê ku li ser mirinê hukum dike Îsa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Û em bi Îsayê ku mirin bi ser ket bawer dikin.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Yê ku jiyanê dide û yê ku di heman demê de jiyanê hukum dike, Îsa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u" sz="3200">
                <a:solidFill>
                  <a:schemeClr val="tx1">
                    <a:lumMod val="65000"/>
                    <a:lumOff val="35000"/>
                  </a:schemeClr>
                </a:solidFill>
              </a:rPr>
              <a:t>"Talitha kuum!" dilxerab?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ku" sz="2800">
                <a:solidFill>
                  <a:schemeClr val="tx1">
                    <a:lumMod val="65000"/>
                    <a:lumOff val="35000"/>
                  </a:schemeClr>
                </a:solidFill>
              </a:rPr>
              <a:t>Keçika piçûk, taştê bixwe!</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Keçika piçûk, here razanê!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Keçika biçûk, rabe!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Keçika piçûk, stranek bêje!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Keçika biçûk, rabe!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Bi destê wê girt û jê re got: "Talîta kum!" (ku tê wateya, "Keçika piçûk, ez ji te re dibêjim, rabe!").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5:</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Pirskirin</a:t>
            </a:r>
            <a:r xmlns:a="http://schemas.openxmlformats.org/drawingml/2006/main">
              <a:rPr altLang="en-US" lang="k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li ku ji dayik bû?</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ye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xanî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qesra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di axê de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hotel luks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di axê de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64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Mirovek nexweş li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Hingê Îsa jê re got: «Rabe, doşeka xwe rake û rêve here.»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u" altLang="ko-KR" sz="3600">
                <a:solidFill>
                  <a:schemeClr val="tx1">
                    <a:lumMod val="65000"/>
                    <a:lumOff val="35000"/>
                  </a:schemeClr>
                </a:solidFill>
              </a:rPr>
              <a:t>Di carekê de mirov sax bû; wî doşeka xwe hilda û meşiya. Roja ku ev yek bû Şemî bû,</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Yûhenna 5:</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Li Orşelîmê hewzek bi navê Beythasda hebû. Gelek nexweş li wir li benda herikîna avê kom bûn.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Çimkî milyaketekî Xudan di hinek demsalan de dadiket hewzê û av dihejand. Yê ku pêşî, piştî hilkişîna avê, ket hundur, ji çi nexweşiya wî sax bû.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Mirovek hebû ku nedikarî bimeşe. Gava ku Îsa ew dît û ji wî mirovê ku sî û heşt salan li wir ma pirsî pirsî. "Ma hûn dixwazin baş bibin?"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“Ezbenî, dema ku av tevdigere, kesek tune ku alîkariya min bike ku ez têkevin hewzê. Ji kerema xwe alî min bike!" Hingê Îsa jê re got: «Rabe! Doşeka xwe rakin û bimeşin.”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Çawa ku Îsa got, wî doşeka xwe hilda û rêve çû. Di cih de nexweşê ku 38 sal di nav nexweşiyê de bû sax bû.</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Ji bo nexweşên li hewza Bethesdayê ya herî pêwîst ew bû</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bên dermankirin.</a:t>
            </a:r>
            <a:r xmlns:a="http://schemas.openxmlformats.org/drawingml/2006/main">
              <a:rPr lang="ku"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Îsa dizane ku em çi hewce 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ji me çêtir 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Yê ku dide me Îsa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tiştê ku em hewce ne.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hemû nexweşiyan qenc dike û hêza wî heye ku li ser her tiştî hukum bike.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Mirovê nexweş ji Îsa xwest ku çi bike?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Nexweşiya min qenc bike, ji kerema xwe!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Ji kerema xwe, min xilas bike!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Ji kerema xwe hinek xwarinê bide min!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Ji kerema xwe, ji min re bibin alîkar ku ez dakevim hewzê gava ku av diheje!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Ji kerema xwe, ji min re bibin alîkar ku ez dakevim hewzê gava ku av diheje!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Îro li bajarê Dawid ji we re Xilaskarek çêbû. ew Mesîh Xudan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Çawa</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Hingê Îsa jê re got: «Rabe, doşeka xwe rake û rêve here.»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u" altLang="ko-KR" sz="3600">
                <a:solidFill>
                  <a:schemeClr val="tx1">
                    <a:lumMod val="65000"/>
                    <a:lumOff val="35000"/>
                  </a:schemeClr>
                </a:solidFill>
              </a:rPr>
              <a:t>9.Di carekê de mirov sax bû; wî doşeka xwe hilda û meşiya. Roja ku ev yek bû Şemî bû,</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Yûhenna 5:</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65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Îsayê ku 5 000 Meriv xwarin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Hingê Îsa nan hilda, şikir kir û bi qasî ku dixwestin li yên rûniştî belav kirin. Bi masiyan re jî wisa kir.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Ji pênc hezarî zêdetir mirov li hev civiyan ku guh bidin hînkirina Îsa.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wextê nîvro bû. Her kes birçî bû, lê xwarina wan tune bû, her tiştê wan du masî û pênc nan bûn.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nan û masî hilda, şikir kir û bi qasî ku dixwestin li yên rûniştî belav kirin.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tiştek ecêb qewimî! 5000 kes têra tijî bûn!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Wan ew civandin û bi pariyên pênc nanên cehî yên ku xwaribûn diwanzdeh selik tije kirin.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Ji bo me rê nîne ku em zêdetirî 5000 kesî tijî bikin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bi pênc nan û du masî.</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Lê Îsa, Kurê Xwedê, bi wan re keramet çêkir.</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Ji wê yekê girîngtir e ku em her gav bi Jesussa re bin ji ku tiştek me pir an tune.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dikare bi zêdeyî xwarinê bide 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47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Rojbûna Îsa pîroz be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Piştî ku Îsa 5000 mirov têr kir, çiqas xwarin 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deh selik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yanzdeh selik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diwanzdeh selik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sêzdeh selik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diwanzdeh selik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Hingê Îsa nan hilda, şikir kir û bi qasî ku dixwestin li yên rûniştî belav kirin. Bi masiyan re jî wisa kir.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66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li ser avê dimeşe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ku" altLang="ko-KR" sz="3600"/>
              <a:t>Gava ew sê-sê kîlometre û nîv bi zozanan çûn, wan dît ku Îsa li ser qeyikê dimeşe û li ser avê dimeşe. û ew tirsiyan.</a:t>
            </a:r>
            <a:endParaRPr xmlns:a="http://schemas.openxmlformats.org/drawingml/2006/main" lang="en-US" altLang="ko-KR" sz="3600"/>
          </a:p>
          <a:p>
            <a:pPr xmlns:a="http://schemas.openxmlformats.org/drawingml/2006/main" lvl="0">
              <a:defRPr/>
            </a:pPr>
            <a:r xmlns:a="http://schemas.openxmlformats.org/drawingml/2006/main">
              <a:rPr lang="ku" altLang="ko-KR" sz="3600"/>
              <a:t>Lê wî ji wan re got: «Ez im, netirsin.»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ku Îsa bi tena serê xwe li ser çiyê dua dikir, şagirtên wî bi qeyikê dajotin golê.</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Di dawiyê de, tarî bû û ba û av xurt û dijwar bûn.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“Li wir binêre! Kesek li ser avê dimeşe!» Ew tirsiyan. Yek ji wan giriya: "Kesek li ser avê dimeşe!"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"Ez im: netirse!" Yê ku li ser avê dimeşe Îsa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Li ser vê yekê şaş man. Wan li qeyikê pêşwaziya Îsa kirin. Wan digot: «Îsa divê kurê Xwedê 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Meşa li ser avê tiştek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kes nikare bike.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Lê Îsa li ser avê meşiya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ku şagirtên xwe bibîne.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Ji ber ku Îsa mirovekî taybet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kurê Xwedê.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Em bi rastî hewce ne ku bawer bikin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ku Îsa Kurê Xwedê ye.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Bêje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hatin malê, zarok bi diya wî Meryemê re dîtin, xwe spartin ser çokan û perizîn wî. Paşê wan xezîneyên xwe vekirin û diyariyên zêr, bixûr û myr dan wî.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Metta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rgbClr val="ff0000"/>
                </a:solidFill>
              </a:rPr>
              <a:t>Îsa kî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tê ba me da ku alîkariya me bike û me xilas bike bê çi astengiyên me hene.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Çawa Îsa di nîvê golê de hat ba şagirtên xwe??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li ser avê difirin..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siwarbûna li keştiya bilez…</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avjenî..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li ser avê dimeşin..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li ser avê dimeşin..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Gava ew sê-sê kîlometre û nîv bi zozanan çûn, wan dît ku Îsa li ser qeyikê dimeşe û li ser avê dimeşe. û ew tirsiyan.</a:t>
            </a:r>
            <a:endParaRPr xmlns:a="http://schemas.openxmlformats.org/drawingml/2006/main" lang="en-US" altLang="ko-KR" sz="3600"/>
          </a:p>
          <a:p>
            <a:pPr xmlns:a="http://schemas.openxmlformats.org/drawingml/2006/main" lvl="0">
              <a:defRPr/>
            </a:pPr>
            <a:r xmlns:a="http://schemas.openxmlformats.org/drawingml/2006/main">
              <a:rPr lang="ku" altLang="ko-KR" sz="3600"/>
              <a:t>Lê wî ji wan re got: «Ez im, netirsin.»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John</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67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Îtirafkirina Petrûs ya Mesîh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Şimûn-Petrûs lê vegerand û got: «Tu Mesîh î, Kurê Xwedayê jîndar.»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Matthew</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Rojekê, Îsa ji şagirtên xwe pirsî: "Mirov dibêjin Kurê Mirov kî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Wan got: «Hinek dibêjin Yûhennayê imadkar; yên din Êlyas dibêjin; û yek ji pêxemberan."</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ji te re çi?" wî pirsî. "Tu dibêjî ez kî 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Şimûn-Petrûs lê vegerand û got: «Tu Mesîh î, Kurê Xwedayê jîndar.»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bi şabûneke mezin got. "Tu di îtîrafa xwe de rast dibêjî! Ez ê dêra xwe li ser vî kevirî ava bikim!"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Îsa ji dayik bû, li rojhilat stêrkek ji doktoran re xuya bû.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Petrûs tam dizanibû ku Îsa kî ye, û wî tam li ser Îsa îtîraf kir.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Û piştî ku Îsa ev bihîst, pesnê Petrûs da ku wî rast eşkere kir.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Em difikirin ku Îsa kî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Divê em Îsa tam wek ku Încîl dibêje nas bikin, û divê em li ser Îsa tam wekî ku Mizgîn dibêje îtîraf bikin.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rgbClr val="ff0000"/>
                </a:solidFill>
              </a:rPr>
              <a:t>Îsa kî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dêra xwe li ser îtîrafa rast a baweriyê ava dike.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Petrûs got ku Îsa kî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Mesîh, Kurê Xwedê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Elijah hêzdar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Yûhennayê imadkar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Yêremya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① </a:t>
            </a:r>
            <a:r xmlns:a="http://schemas.openxmlformats.org/drawingml/2006/main">
              <a:rPr lang="ku" altLang="ko-KR" sz="2800">
                <a:solidFill>
                  <a:srgbClr val="ff0000"/>
                </a:solidFill>
              </a:rPr>
              <a:t>Mesîh, Kurê Xwedê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Şimûn-Petrûs lê vegerand û got: «Tu Mesîh î, Kurê Xwedayê jîndar.»</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Matthew</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Çîroka Dewlemendê Bêaqil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"Lê Xwedê jê re got: "Ey bêaqil! Vê şevê jiyana te wê ji te were xwestin. Wê demê tiştê ku te ji xwe re amade kiriye wê bigihîje kê?"</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got: «Tu eleqeya jiyana mirov bi tiştên wî re nîne.»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Û Îsa ji me re çîrokek got.</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ku" altLang="ko-KR" sz="3200">
                <a:solidFill>
                  <a:schemeClr val="tx1">
                    <a:lumMod val="65000"/>
                    <a:lumOff val="35000"/>
                  </a:schemeClr>
                </a:solidFill>
              </a:rPr>
              <a:t>Ew li ser dewlemendek bêaqil e.</a:t>
            </a:r>
            <a:r xmlns:a="http://schemas.openxmlformats.org/drawingml/2006/main">
              <a:rPr lang="k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Mirovê dewlemend kêfxweş bû ku ji bo serwet û dexlê xwe embarek mezintir ava kir. "Min di embarê de gelek erzaq berhev kir, canê min, niha kêfa xwe jê re were!"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Paşê Xwedê ji yê dewlemend re got.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"Tu ehmeq î! Ger ez îro canê te bistînim, dê mal û milkê te hemû 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"Ev stêrk dema ku padîşah çêdibe xuya dibe! Werin em li pey stêrkê bin!” Bijîşkan dest bi şopandina stêrkê kirin.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axaftina xwe qedand û got: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“Ji bo we mal û milk berhev nekin, lê ji bo Xwedê, bi hemû hêza xwe alîkariya kesên hewcedar bikin.</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ku" altLang="ko-KR" sz="3500">
                <a:solidFill>
                  <a:schemeClr val="tx1">
                    <a:lumMod val="65000"/>
                    <a:lumOff val="35000"/>
                  </a:schemeClr>
                </a:solidFill>
              </a:rPr>
              <a:t>Pereyê te ji bo çi tê bikaranîn?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ku" altLang="ko-KR" sz="3500">
                <a:solidFill>
                  <a:schemeClr val="tx1">
                    <a:lumMod val="65000"/>
                    <a:lumOff val="35000"/>
                  </a:schemeClr>
                </a:solidFill>
              </a:rPr>
              <a:t>Ma ew tenê ji bo têrkirina we tenê tê bikar anîn?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u" altLang="ko-KR" sz="3500">
                <a:solidFill>
                  <a:schemeClr val="tx1">
                    <a:lumMod val="65000"/>
                    <a:lumOff val="35000"/>
                  </a:schemeClr>
                </a:solidFill>
              </a:rPr>
              <a:t>Divê pere bên bikaranîn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u" altLang="ko-KR" sz="3500">
                <a:solidFill>
                  <a:schemeClr val="tx1">
                    <a:lumMod val="65000"/>
                    <a:lumOff val="35000"/>
                  </a:schemeClr>
                </a:solidFill>
              </a:rPr>
              <a:t>ji bo rûmeta Xwedê.</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u" altLang="ko-KR" sz="3500">
                <a:solidFill>
                  <a:schemeClr val="tx1">
                    <a:lumMod val="65000"/>
                    <a:lumOff val="35000"/>
                  </a:schemeClr>
                </a:solidFill>
              </a:rPr>
              <a:t>Em gelê Padîşahiya Xwedê ne. Ji ber vê yekê pêwîst e em bi pereyên xwe alîkariya kesên hewcedar bikin.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xwedanê hemû jiyanê û her dewlemendiyê 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Dewlemendê bêaqil ji bo canê xwe çi kir?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Wî alîkariya belengazan kir.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Wî diperizin Xwedê.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Wî mizgîn 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Wî gelek dewlemendî berhev kir.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Wî gelek dewlemendî berhev kir.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u" altLang="ko-KR" sz="3600"/>
              <a:t>"Lê Xwedê jê re got: "Ey bêaqil! Vê şevê jiyana te wê ji te were xwestin. Wê demê tiştê ku te ji xwe re amade kiriye wê bigihîje kê?"</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69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Li Pezê Winda Digere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Ez ji we re dibêjim ku bi heman awayî wê li ezmanan ji bo gunehkarekî ku tobe bike, ji bo nod û neh mirovên rast ên ku ne hewce ne tobe bikin, şa bibin.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Rojekê pezek bi tenê ma, ji pezê hevalên xwe veqetiya.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Şivan pez jimartin û dît ku ji sed pez yek winda bûye!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Şivan 99 pez hişt û derket li yekî winda geriya.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Stêrk li ser axurên Beytlehmê rawestiya. Încîl pêxembertî kiribû ku Îsa li Beytlehmê ji dayik bû.</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Û di dawiyê de şivan pezê winda dît.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Şivan bi pez ji kêfa hat malê û cejneke mezin 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axaftina xwe qedand û got: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"Çawa ku şivan ji dîtina pezê windayî kêfxweş dibe,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Xwedê ji tobekirina yek gunehkar razî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u" altLang="ko-KR" sz="3600">
                <a:solidFill>
                  <a:schemeClr val="tx1">
                    <a:lumMod val="65000"/>
                    <a:lumOff val="35000"/>
                  </a:schemeClr>
                </a:solidFill>
              </a:rPr>
              <a:t>Şivan ji bo pezê windabûyî diviyabû bêhejmar qurbanan bikira.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Îsa canê xwe feda kir ku me xilas bike.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u" altLang="ko-KR" sz="3600">
                <a:solidFill>
                  <a:schemeClr val="tx1">
                    <a:lumMod val="65000"/>
                    <a:lumOff val="35000"/>
                  </a:schemeClr>
                </a:solidFill>
              </a:rPr>
              <a:t>Divê em ji Îsa re spas bikin ku em mîna miyek winda xilas kir.</a:t>
            </a:r>
            <a:r xmlns:a="http://schemas.openxmlformats.org/drawingml/2006/main">
              <a:rPr lang="k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a:t>
            </a:r>
            <a:r xmlns:a="http://schemas.openxmlformats.org/drawingml/2006/main">
              <a:rPr lang="ku" altLang="en-US" sz="3600">
                <a:solidFill>
                  <a:srgbClr val="0070c0"/>
                </a:solidFill>
              </a:rPr>
              <a:t> </a:t>
            </a:r>
            <a:r xmlns:a="http://schemas.openxmlformats.org/drawingml/2006/main">
              <a:rPr lang="ku" altLang="ko-KR" sz="3600">
                <a:solidFill>
                  <a:srgbClr val="0070c0"/>
                </a:solidFill>
              </a:rPr>
              <a: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bi tobekirina me ya ji gunehê kêfxweş dibe.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şivan li pezê wenda digere çi nekiriye?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Wî 99 pez hiştin da ku li yê winda bigerin.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Ew kêfxweş bû ku yê winda dît.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Wî pezek nû kirî.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Wî ji bo partiyê bang li mirovan kir.</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③ </a:t>
            </a:r>
            <a:r xmlns:a="http://schemas.openxmlformats.org/drawingml/2006/main">
              <a:rPr lang="ku" altLang="ko-KR" sz="2800">
                <a:solidFill>
                  <a:srgbClr val="ff0000"/>
                </a:solidFill>
              </a:rPr>
              <a:t>Wî pezek nû kirî.</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ku" altLang="ko-KR" sz="3600"/>
              <a:t>Ez ji we re dibêjim ku bi heman awayî wê li ezmanan ji bo gunehkarekî ku tobe bike, ji bo nod û neh mirovên rast ên ku ne hewce ne tobe bikin, şa bibin.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Çîroka Sameriyê qenc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ku" altLang="ko-KR" sz="3600"/>
              <a:t>— Li gora te kîjan ji van hersêyan cîranê wî zilamî bû ku ketibû destê dizan?</a:t>
            </a:r>
            <a:endParaRPr xmlns:a="http://schemas.openxmlformats.org/drawingml/2006/main" lang="en-US" altLang="ko-KR" sz="3600"/>
          </a:p>
          <a:p>
            <a:pPr xmlns:a="http://schemas.openxmlformats.org/drawingml/2006/main" lvl="0">
              <a:defRPr/>
            </a:pPr>
            <a:r xmlns:a="http://schemas.openxmlformats.org/drawingml/2006/main">
              <a:rPr lang="ku" altLang="ko-KR" sz="3600"/>
              <a:t>Pisporê hiqûqê bersiv da: "Yê ku rehmê lê kir." Îsa jê re got: «Here û wisa jî bike».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Dema ku zilamek bi tena serê xwe dimeşiya, rastî diz hat. Cilên wî jê kirin, li wî xistin û çûn û ew nîvmirî hiştin.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Hingê kahînek di rê de ew dît, ew ji aliyê din re derbas bû. Lewîyek jî wisa kir.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hundurê stewrên Beytlehmê de Meryem, Ûsiv û Îsayê pitik hebûn, yên ku wek padîşah hatibûn dinyayê.</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Ya sisiyan, yekî Samerî ew dît. Samerî mirovên ku Cihûyan jê hez nedikirin bûn.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Lê belê, Samerî rehmê li wî kir, ji ber vê yekê qenc kir û jê re qenc kir.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got: “Gelê Xwedê, her gav, gerekê cînarekî baş bin, yê ku alî meriva dike, yên ku hewcedar 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Kahîn û Lêwî, li ser rûyê erdê, nêzîkî Xwedê xuya dibûn, lê wan ji kesekî din hez nedikir.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Samerî, li ser rûyê erdê, xuya bû ku ne nêzîkî Xwedê ye, lê cîranek baş bû ku dilxwaz bû ku ji kesên din hez bike.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Ger em nêzîkî Xwedê bin, divê em jî bibin yên ku alîkariya cîranên xwe yên hewcedar dikin.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Em in ên ku ji bo gunehên xwe bimirin, mîna yên ku hatine talankirin.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u" altLang="ko-KR" sz="3600">
                <a:solidFill>
                  <a:schemeClr val="tx1">
                    <a:lumMod val="65000"/>
                    <a:lumOff val="35000"/>
                  </a:schemeClr>
                </a:solidFill>
              </a:rPr>
              <a:t>Lê Îsa ew e ku em ji vê rewşa xirab xilas kirin.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ku kahîn û Lêwî zilamek dizî dîtin, çi kirin?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Wan ji bo wî dua kirin.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Birînên xwe derman kirin.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Wan ew birin nexweşxaneyê.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Li aliyê din di ber wî re derbas bûn.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④ </a:t>
            </a:r>
            <a:r xmlns:a="http://schemas.openxmlformats.org/drawingml/2006/main">
              <a:rPr lang="ku" altLang="ko-KR" sz="2800">
                <a:solidFill>
                  <a:srgbClr val="ff0000"/>
                </a:solidFill>
              </a:rPr>
              <a:t>Li aliyê din di ber wî re derbas bûn.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ku" altLang="ko-KR" sz="3600"/>
              <a:t>— Li gora te kîjan ji van hersêyan cîranê wî zilamî bû ku ketibû destê dizan?</a:t>
            </a:r>
            <a:endParaRPr xmlns:a="http://schemas.openxmlformats.org/drawingml/2006/main" lang="en-US" altLang="ko-KR" sz="3600"/>
          </a:p>
          <a:p>
            <a:pPr xmlns:a="http://schemas.openxmlformats.org/drawingml/2006/main" lvl="0">
              <a:defRPr/>
            </a:pPr>
            <a:r xmlns:a="http://schemas.openxmlformats.org/drawingml/2006/main">
              <a:rPr lang="ku" altLang="ko-KR" sz="3600"/>
              <a:t>Pisporê hiqûqê bersiv da: "Yê ku rehmê lê kir." Îsa jê re got: «Here û wisa jî bike».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71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Meryem û Merta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ku" altLang="ko-KR" sz="4000"/>
              <a:t>lê tenê tiştek hewce ye. Meryemê çêtir bijartiye û ji wê nayê standin.»</a:t>
            </a:r>
            <a:endParaRPr xmlns:a="http://schemas.openxmlformats.org/drawingml/2006/main" lang="en-US" altLang="ko-KR" sz="4000"/>
          </a:p>
          <a:p>
            <a:pPr xmlns:a="http://schemas.openxmlformats.org/drawingml/2006/main" lvl="0">
              <a:defRPr/>
            </a:pPr>
            <a:r xmlns:a="http://schemas.openxmlformats.org/drawingml/2006/main">
              <a:rPr lang="k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k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Îsa hate vexwendin mala Meryemê û Mertayê.</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Bijîşkên Rojhilatî zêr, bixûr û mirta ku wek diyarî amade kiribûn dan Îsa. "Spas ji te re Jesussa ji bo hatina vî axê!"</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Çaxê Mertayê dixebitî, Meryemê bi dilgermî guh da Îsa.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Marta fikirî: "Ez bawer nakim ku Meryemê bihêle ez bi tenê bixebitim dema ku ez pir mijûl im."</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Axiriyêda, Mertayê giliyê Îsa kir. "Îsa, ji kerema xwe, dev ji Meryemê berde. Gelek karê min heye ku ez tenê bikim."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got: «Zêde nekin. Meryemê ji guhdarkirinê hez dike, lema jî wê berdewam be».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solidFill>
                  <a:srgbClr val="ff0000"/>
                </a:solidFill>
              </a:rPr>
              <a:t>Dersa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solidFill>
                  <a:schemeClr val="tx1">
                    <a:lumMod val="65000"/>
                    <a:lumOff val="35000"/>
                  </a:schemeClr>
                </a:solidFill>
              </a:rPr>
              <a:t>Mertayê difikirî ku ne rast e ku Meryemê guh bide Îsa, çaxê ku wan gelek tişt hene ku bikin.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Lê Îsa wana hîn kir ku guhdariya Îsa ji her tiştî biqîmettir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Dema guhdarîkirin û hînbûna Kitêba Pîroz ji bo me dema herî bi qîmet 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u" altLang="ko-KR" sz="3200">
                <a:solidFill>
                  <a:schemeClr val="tx1">
                    <a:lumMod val="65000"/>
                    <a:lumOff val="35000"/>
                  </a:schemeClr>
                </a:solidFill>
              </a:rPr>
              <a:t>Gerek em ji wextê xwe bêpar nemînin ku em guh bidin Kitêba Pîroz û jê hîn bibin.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ku" altLang="ko-KR" sz="3200"/>
              <a:t>Îsa kî ye?</a:t>
            </a:r>
            <a:r xmlns:a="http://schemas.openxmlformats.org/drawingml/2006/main">
              <a:rPr lang="k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rgbClr val="0070c0"/>
                </a:solidFill>
              </a:rPr>
              <a:t>Îsa ye..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u" altLang="ko-KR" sz="3600">
                <a:solidFill>
                  <a:schemeClr val="tx1">
                    <a:lumMod val="65000"/>
                    <a:lumOff val="35000"/>
                  </a:schemeClr>
                </a:solidFill>
              </a:rPr>
              <a:t>Îsa ew e ku ji yên ku peyva Xwedê dibihîzin hez dike.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Quiz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u" altLang="ko-KR" sz="3200">
                <a:solidFill>
                  <a:schemeClr val="tx1">
                    <a:lumMod val="65000"/>
                    <a:lumOff val="35000"/>
                  </a:schemeClr>
                </a:solidFill>
              </a:rPr>
              <a:t>Gava Mertayê gelek dixebitî, Meryem çi kir?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① </a:t>
            </a:r>
            <a:r xmlns:a="http://schemas.openxmlformats.org/drawingml/2006/main">
              <a:rPr lang="ku" altLang="ko-KR" sz="2800">
                <a:solidFill>
                  <a:schemeClr val="tx1">
                    <a:lumMod val="65000"/>
                    <a:lumOff val="35000"/>
                  </a:schemeClr>
                </a:solidFill>
              </a:rPr>
              <a:t>Wê dua kir.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② </a:t>
            </a:r>
            <a:r xmlns:a="http://schemas.openxmlformats.org/drawingml/2006/main">
              <a:rPr lang="ku" altLang="ko-KR" sz="2800">
                <a:solidFill>
                  <a:schemeClr val="tx1">
                    <a:lumMod val="65000"/>
                    <a:lumOff val="35000"/>
                  </a:schemeClr>
                </a:solidFill>
              </a:rPr>
              <a:t>Wê guh da peyva Îsa.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③ </a:t>
            </a:r>
            <a:r xmlns:a="http://schemas.openxmlformats.org/drawingml/2006/main">
              <a:rPr lang="ku" altLang="ko-KR" sz="2800">
                <a:solidFill>
                  <a:schemeClr val="tx1">
                    <a:lumMod val="65000"/>
                    <a:lumOff val="35000"/>
                  </a:schemeClr>
                </a:solidFill>
              </a:rPr>
              <a:t>Ew di xew de bû.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chemeClr val="tx1">
                    <a:lumMod val="65000"/>
                    <a:lumOff val="35000"/>
                  </a:schemeClr>
                </a:solidFill>
              </a:rPr>
              <a:t>④ </a:t>
            </a:r>
            <a:r xmlns:a="http://schemas.openxmlformats.org/drawingml/2006/main">
              <a:rPr lang="ku" altLang="ko-KR" sz="2800">
                <a:solidFill>
                  <a:schemeClr val="tx1">
                    <a:lumMod val="65000"/>
                    <a:lumOff val="35000"/>
                  </a:schemeClr>
                </a:solidFill>
              </a:rPr>
              <a:t>Wê gelek alîkariya Marta kir.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u" altLang="en-US" sz="2800">
                <a:solidFill>
                  <a:srgbClr val="ff0000"/>
                </a:solidFill>
              </a:rPr>
              <a:t>② </a:t>
            </a:r>
            <a:r xmlns:a="http://schemas.openxmlformats.org/drawingml/2006/main">
              <a:rPr lang="ku" altLang="ko-KR" sz="2800">
                <a:solidFill>
                  <a:srgbClr val="ff0000"/>
                </a:solidFill>
              </a:rPr>
              <a:t>Wê guh da peyva Îsa.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u" altLang="ko-KR" sz="4000"/>
              <a:t>Peyva Îro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ku" altLang="ko-KR" sz="4000"/>
              <a:t>lê tenê tiştek hewce ye. Meryemê çêtir bijartiye û ji wê nayê standin.»</a:t>
            </a:r>
            <a:endParaRPr xmlns:a="http://schemas.openxmlformats.org/drawingml/2006/main" lang="en-US" altLang="ko-KR" sz="4000"/>
          </a:p>
          <a:p>
            <a:pPr xmlns:a="http://schemas.openxmlformats.org/drawingml/2006/main" lvl="0">
              <a:defRPr/>
            </a:pPr>
            <a:r xmlns:a="http://schemas.openxmlformats.org/drawingml/2006/main">
              <a:rPr lang="k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k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u" altLang="ko-KR" sz="2800">
                <a:solidFill>
                  <a:schemeClr val="tx1">
                    <a:lumMod val="65000"/>
                    <a:lumOff val="35000"/>
                  </a:schemeClr>
                </a:solidFill>
              </a:rPr>
              <a:t>Luke</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10:</a:t>
            </a:r>
            <a:r xmlns:a="http://schemas.openxmlformats.org/drawingml/2006/main">
              <a:rPr lang="ku" altLang="en-US" sz="2800">
                <a:solidFill>
                  <a:schemeClr val="tx1">
                    <a:lumMod val="65000"/>
                    <a:lumOff val="35000"/>
                  </a:schemeClr>
                </a:solidFill>
              </a:rPr>
              <a:t> </a:t>
            </a:r>
            <a:r xmlns:a="http://schemas.openxmlformats.org/drawingml/2006/main">
              <a:rPr lang="k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u" altLang="ko-KR" sz="2500" dirty="0">
                <a:solidFill>
                  <a:schemeClr val="tx1">
                    <a:lumMod val="65000"/>
                    <a:lumOff val="35000"/>
                  </a:schemeClr>
                </a:solidFill>
              </a:rPr>
              <a:t>Li Celîlê, Îsraêl, keçikek bi navê Meryem dijiya. Ew bi xortekî bi navê Ûsiv re bû.</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Bijîjk hatin ku ji Îsraêl jî dûr biperizin Îsa, Padîşah.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padîşahê mirovan 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seranserî dinyayê.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padîşahê min e jî.</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jiyanek biperizin û li pey Îsa bijîn, yê ku her dem Padîşah 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îbadeta me heq dike.</a:t>
            </a:r>
            <a:r xmlns:a="http://schemas.openxmlformats.org/drawingml/2006/main">
              <a:rPr altLang="en-US" lang="k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Pirskirin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kîjan diyariya rojbûnê negirt?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zêr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bixûr</a:t>
            </a:r>
            <a:r xmlns:a="http://schemas.openxmlformats.org/drawingml/2006/main">
              <a:rPr altLang="en-US" lang="k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mir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komputer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komputer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Bêje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hatin malê, zarok bi diya wî Meryemê re dîtin, xwe spartin ser çokan û perizîn wî. Paşê wan xezîneyên xwe vekirin û diyariyên zêr, bixûr û myr dan wî.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Metta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Na.</a:t>
            </a:r>
            <a:r xmlns:a="http://schemas.openxmlformats.org/drawingml/2006/main">
              <a:rPr lang="ku" altLang="en-US" b="1">
                <a:solidFill>
                  <a:schemeClr val="tx1">
                    <a:lumMod val="50000"/>
                    <a:lumOff val="50000"/>
                  </a:schemeClr>
                </a:solidFill>
              </a:rPr>
              <a:t> </a:t>
            </a:r>
            <a:r xmlns:a="http://schemas.openxmlformats.org/drawingml/2006/main">
              <a:rPr lang="ku" altLang="ko-KR" b="1">
                <a:solidFill>
                  <a:schemeClr val="tx1">
                    <a:lumMod val="50000"/>
                    <a:lumOff val="50000"/>
                  </a:schemeClr>
                </a:solidFill>
              </a:rPr>
              <a:t>48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Zarok Îsa Reviya Misrê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ew çûn, milyaketekî Xudan di xewnê de ji Ûsiv re xuya bû. Wî got: «Rabe, zarok û diya wî bigire û bireve Misrê. Li wê derê bimînin heta ku ez ji we re bêjim, çimkî Hêrodês wê li zarok bigere, da ku wî bikuje.»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Metta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Hêrodês, padîşahê Îsraêl, xebera bûyîna Îsa bi destê Magis bihîst û plan kir ku Îsa bikuje.</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belê Xwedayê ku bi hemû komploya Hêrodês dizanibû, di xewnê de got ku divê Magî ji Hêrodês dûr bikevin.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Usa jî mêrê Meryemê Ûsiv bihîst ku milyaketek di xewnê de got: “Birevin Misrê. Hêrodês wê Îsa bikuje.»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Ûsiv bi vê yekê bihîst, Meryem û Îsayê zarok hildan û ji Hêrodês reviya Misrê.</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ku" sz="2800">
                <a:solidFill>
                  <a:schemeClr val="tx1">
                    <a:lumMod val="65000"/>
                    <a:lumOff val="35000"/>
                  </a:schemeClr>
                </a:solidFill>
              </a:rPr>
              <a:t>Rojekê milyaketek ji Meryem re xuya bû. “Silav, hûn ên ku hûn pir xweş in! Xudan bi we re ye.»</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vê navberê de Hêrodês, ku dizanibû ku ew ji aliyê Magan ve hatiye xapandin, emir da ku hemû zarokên Beytlehmê bikujin. Îsa neçar ma ku heta mirina Hêrodês li Misrê bimîne.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Şivan û Magan nas kirin ku Îsa kî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Hêrodês, padîşah, Îsa nas nekir. Wekî din, ji ber çavbirçîtiya xwe, wî gunehên hovane kir ku hewl da ku Îsa bikuje.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Li dinyayê gelek kes hene ku guh nadin Îsa.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Gunehekî pir giran 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ew e ku cesaret nake ku bi hêza mirovan raweste.</a:t>
            </a:r>
            <a:r xmlns:a="http://schemas.openxmlformats.org/drawingml/2006/main">
              <a:rPr altLang="en-US" lang="k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ji ku derê ji Hêrodês reviya?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Misir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Amerîka</a:t>
            </a:r>
            <a:r xmlns:a="http://schemas.openxmlformats.org/drawingml/2006/main">
              <a:rPr altLang="en-US" lang="k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Kore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Misir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Gava ew çûn, milyaketekî Xudan di xewnê de ji Ûsiv re xuya bû. Wî got: «Rabe, zarok û diya wî bigire û bireve Misrê. Li wê derê bimînin heta ku ez ji we re bêjim, çimkî Hêrodês wê li zarok bigere, da ku wî bikuje.»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Metta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49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Kurik Îsa li Perestgehê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"Te çima li min digeriya?" wî pirsî. "Ma te nizanibû ku divê ez li mala Bavê xwe bim?"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Cejna Derbasbûnê de, çaxê Îsa 12 salî bû, ew û dê û bavê xwe hatin paristgeha Orşelîmê.</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Ûsiv û Meryemê ji perestgeha Orşelîmê diçûn malê, nikaribûn Îsa bibînin.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Ûsiv û Meryemê ji bo dîtina Îsa vegeriyan Perestgeha Orşelîmê.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ku" altLang="ko-KR" sz="2800" dirty="0">
                <a:solidFill>
                  <a:schemeClr val="tx1">
                    <a:lumMod val="65000"/>
                    <a:lumOff val="35000"/>
                  </a:schemeClr>
                </a:solidFill>
              </a:rPr>
              <a:t>"Meryem, tuyê kurekî çêkî û navê wî Îsa bidî." Ew ji vê nûçeyê ditirsiya.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«Ma we nizanibû ku ez li mala bavê xwe me?» Îsa li Perestgehê bi mamosteyên Kitêba Pîroz re dipeyivî û li ser şehrezayiya Îsa hemû şaş man.</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Ji wê hingê ve, kur Îsa ji Xwedê û mirovan hez dike, her ku şehrezayî û bilindbûna wî zêde dibe.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Îsayê kurik ji ciwantiya xwe pê dizanibû ku ew Kurê Xwedê ye. Û ji dil ji bo jiyanê wekî Xilaskar amade kir.</a:t>
            </a:r>
            <a:r xmlns:a="http://schemas.openxmlformats.org/drawingml/2006/main">
              <a:rPr altLang="en-US" lang="k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Her çend em ciwan bin jî,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bi zelalî bîr bînin ku em zarokên Xwedê 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ber vê yekê divê em nîşanî Xwedê û mirovan bidin ku em wekî zarokên Xwedê dijîn.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Kurê Xwedê ye, lê ewî mesela dilnizmî û guhdana dê-bavê bedenê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Îsayê winda li ku bû?</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li</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destav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li qesrê</a:t>
            </a:r>
            <a:r xmlns:a="http://schemas.openxmlformats.org/drawingml/2006/main">
              <a:rPr altLang="en-US" lang="k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li</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cênîk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li malê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di perestgehê 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"Tu çima li min digeriya?" wî pirsî. "Ma te nizanibû ku divê ez li mala Bavê xwe bim?"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Luke</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50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Vaftîzma Îsa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"Dengek yekî ku li çolê gazî dike: "Rê ji Xudan re amade bike, rêyên rast jê re çêkin."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4.Û bi vî awayî Yûhenna hat, li herêma çolê imad kir û ji bo efûkirina gunehan imadeke tobeyê da zanîn.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Îsa sî salî bû, li çolê zilamek xerîb xuya bû ku cil û bergên deve li xwe kiribû, giya û hingivê çolê dixwar.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Navê wî Yûhennayê imadkar bû. Wî gazî mirovan kir ku tobe bikin û imad bibin ji ber ku Xilaskar wê bê.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ku" altLang="ko-KR" sz="2800" dirty="0">
                <a:solidFill>
                  <a:schemeClr val="tx1">
                    <a:lumMod val="65000"/>
                    <a:lumOff val="35000"/>
                  </a:schemeClr>
                </a:solidFill>
              </a:rPr>
              <a:t>Lê, wê guh da xebera Xwedê. “Ez xulamê Xudan im. Bila ji min re bibe wek ku te got.»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'Ez li vir im ku yekî ku li dû min tê amade bikim!'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Yûhennayê imadkar riya Îsa amade dikir.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jî hat ku ji aliyê Yûhennayê imadkar ve bê imadkirin.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"Dîtinî! Berxê Xwedê yê ku gunehên dinyayê radike!» Yûhennayê imadkar Îsa bi dengekî bilind da naskirin.</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Gava ku Îsa ji aliyê Yûhenna ve hat imadkirin, dengek ji ezmên hat ku Ruhê Pîroz mîna kevokekê li ser wî hat xwarê: «Tu Kurê min î ku ez jê hez dikim; ez bi te kêfxweş 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Yûhennayê imadkar xwe bilind nekir.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Wî jiyana xwe terxan kir ku Îsa bi tevahî bide naskirin.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Ez ji bo kê dijîm?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Mîna Yûhennayê imadkar, divê em jiyanek bijîn ku Îsa bilind dike û dide naskirin, ne ku pesnê min û bilindkirina min bide.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tenê kurê Xwedê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Dema ku Îsa imad bû çi ji ezmên hat xwarê??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qijik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Ruhê Pîroz</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hêstiran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çivîk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② </a:t>
            </a:r>
            <a:r xmlns:a="http://schemas.openxmlformats.org/drawingml/2006/main">
              <a:rPr altLang="ko-KR" lang="ku" sz="2800">
                <a:solidFill>
                  <a:srgbClr val="ff0000"/>
                </a:solidFill>
              </a:rPr>
              <a:t>Ruhê Pîroz</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"Dengek yekî ku li çolê gazî dike: "Rê ji Xudan re amade bike, rêyên rast jê re çêkin."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u" sz="3600">
                <a:solidFill>
                  <a:schemeClr val="tx1">
                    <a:lumMod val="65000"/>
                    <a:lumOff val="35000"/>
                  </a:schemeClr>
                </a:solidFill>
              </a:rPr>
              <a:t>4.Û bi vî awayî Yûhenna hat, li herêma çolê imad kir û ji bo efûkirina gunehan imadeke tobeyê da zanîn.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Delîl</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1:</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51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Îsa ji aliyê Şeytan ve hat ceribandin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jê re got: «Ji min dûr bikeve, Şeytan!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Piştî ku Îsa çil roj rojî girt û dua kir, Şeytan xuya bû û Îsa ceriband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ku" altLang="ko-KR" sz="2500" dirty="0">
                <a:solidFill>
                  <a:schemeClr val="tx1">
                    <a:lumMod val="65000"/>
                    <a:lumOff val="35000"/>
                  </a:schemeClr>
                </a:solidFill>
              </a:rPr>
              <a:t>Ji ber vê yekê, tevî ku ew keçikek bû, ew ducanî bû. Navê vî zarokî Îsa ye. Ew Kurê Xwedê ye ku dê di pêşerojê de hemû mirovan ji gunehên wan xilas bike.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“Tu birçî yî? Bi vî kevirê birincê çêkin û bixwin!” Şeytan ceribandina yekem kir. Lê Îsa bi peyva Xwedê îmtîhanê têk bir.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“Hingê xwe ji vir berde! Eger tu Kurê Xwedê yî, tu namirî.» Şeytan Îsa cara diduyan li serê perestgehê ceriband.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vê demê de, wî Îsa bir çiyayekî pir bilind, hemû Padîşahiya dinyayê nîşanî Îsa da û got: «Eger tu li ber min biçî, ezê van hemûyan bidim te!» Lê Îsa ceribandina sêyem bi Peyva Xwedê red kir.</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 dawiyê de, Îsa hemû ceribandinên Şeytan têk bir. Xwedê ji Îsayê ku hemû ceribandinan bi ser ketibû razî bû.</a:t>
            </a:r>
            <a:r xmlns:a="http://schemas.openxmlformats.org/drawingml/2006/main">
              <a:rPr lang="k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Îsa Kurê Xwedê bû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mîna me, ew jî ji aliyê Şeytan ve hat ceribandin.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 bi Peyva Xwedê, Îsa ji ceribandina Şeytan xilas bû.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Şeytan hê jî me diceribîne.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Lêbelê, mîna Îsa, em dikarin bi peyva Xwedê re ceribandina Şeytan bi ser bikevin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rgbClr val="ff0000"/>
                </a:solidFill>
              </a:rPr>
              <a:t>Îsa kî ye?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alîkarê me ye ku em ji ceribandinên ku em pê re rû bi rû ne derbas bibin. Û ew e yê ku hemû kêşeyên ku em rastî wan tê fam dike û ji me re dibe alîkar ku em wan bi ser bixin.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Şeytan çend îmtîhan da Îsa?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yek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du</a:t>
            </a:r>
            <a:r xmlns:a="http://schemas.openxmlformats.org/drawingml/2006/main">
              <a:rPr altLang="en-US" lang="k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sê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çar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③ </a:t>
            </a:r>
            <a:r xmlns:a="http://schemas.openxmlformats.org/drawingml/2006/main">
              <a:rPr altLang="ko-KR" lang="ku" sz="2800">
                <a:solidFill>
                  <a:srgbClr val="ff0000"/>
                </a:solidFill>
              </a:rPr>
              <a:t>sê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jê re got: «Ji min dûr bikeve, Şeytan!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Matthew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52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Av</a:t>
            </a:r>
            <a:r xmlns:a="http://schemas.openxmlformats.org/drawingml/2006/main">
              <a:rPr lang="ku" altLang="en-US" sz="4400"/>
              <a:t> </a:t>
            </a:r>
            <a:r xmlns:a="http://schemas.openxmlformats.org/drawingml/2006/main">
              <a:rPr lang="ku" altLang="ko-KR" sz="4400"/>
              <a:t>Veguherî Şerabê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ev nîşana xweya mucîzeyê ya pêşin li Qenaya Celîlê kir. Bi vî awayî wî rûmeta xwe eşkere kir, û şagirtên wî baweriya xwe bi wî anîn.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Meryem ne zewicî bû jî ditirsiya ku kur bibe.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Lêbelê, wê bi baweriyê peyva Xwedê qebûl kir û 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Dibe ku em bitirsin çaxê em Xebera Xwedê bawer dikin û guh didin wan. Lê mîna îtîrafkirina Meryem, divê em îtîraf bikin ku “Bila ji min re jî wek ku te got be.”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Li Qenaya Celîlê dawetek çêbû. Îsa û şagirtên wî jî ji bo dawetê hatibûn vexwendin.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Lê pirsgirêkek hebû. Şerab xilas bûbû. Bê şerab, hûn nikarin cejnê bikin.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Îsa ji xulamên malê re av da cerekê. Xizmetkaran çi xwestin kirin.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Piştî vê yekê, ava di cerekê de ji bo tamkirinê hat girtin. Ava cerekê bû şeraba pir xweş.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Mêvanan şerab tam kirin û şaş man. Ji wana şeraba ji cara pêşin xweştir dihat dayîn, û bi saya kerameta Îsa, cejn dikaribû bi heyecantir 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Dersa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Di dema Îsa de, şerab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 cejnê de bi tevahî neçar bû.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Îsa av kir şerab û tiştên ku ji bo cejnê hewce bûn peyda kir.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Ji bo me, Îsa yekî neçar 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wek şeraba di cejnê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Divê em kerema Îsa ya ku xwe da me bi bîr bînin.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a:t>
            </a:r>
            <a:r xmlns:a="http://schemas.openxmlformats.org/drawingml/2006/main">
              <a:rPr altLang="en-US" lang="k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WHO</a:t>
            </a:r>
            <a:r xmlns:a="http://schemas.openxmlformats.org/drawingml/2006/main">
              <a:rPr altLang="en-US" lang="ku" sz="3200"/>
              <a:t> </a:t>
            </a:r>
            <a:r xmlns:a="http://schemas.openxmlformats.org/drawingml/2006/main">
              <a:rPr altLang="ko-KR" lang="ku" sz="3200"/>
              <a:t>e</a:t>
            </a:r>
            <a:r xmlns:a="http://schemas.openxmlformats.org/drawingml/2006/main">
              <a:rPr altLang="en-US" lang="ku" sz="3200"/>
              <a:t> </a:t>
            </a:r>
            <a:r xmlns:a="http://schemas.openxmlformats.org/drawingml/2006/main">
              <a:rPr altLang="ko-KR" lang="ku" sz="3200"/>
              <a:t>Îsa?</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şahiya me ye, mîna şeraba cejnê.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av veguherand çi?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şîr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ava porteqalan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nan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şerab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④ </a:t>
            </a:r>
            <a:r xmlns:a="http://schemas.openxmlformats.org/drawingml/2006/main">
              <a:rPr altLang="ko-KR" lang="ku" sz="2800">
                <a:solidFill>
                  <a:srgbClr val="ff0000"/>
                </a:solidFill>
              </a:rPr>
              <a:t>şerab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ev nîşana xweya mucîzeyê ya pêşin li Qenaya Celîlê kir. Bi vî awayî wî rûmeta xwe eşkere kir, û şagirtên wî baweriya xwe bi wî anîn.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u" altLang="ko-KR" b="1">
                <a:solidFill>
                  <a:schemeClr val="tx1">
                    <a:lumMod val="50000"/>
                    <a:lumOff val="50000"/>
                  </a:schemeClr>
                </a:solidFill>
              </a:rPr>
              <a:t>Hejmar 53 Peyva Xwedê</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u" altLang="ko-KR" sz="4400"/>
              <a:t>Nîkodêmos bi şev hat ba Îsa.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ku" sz="3200">
                <a:solidFill>
                  <a:srgbClr val="FF0000"/>
                </a:solidFill>
              </a:rPr>
              <a:t>Îsa kî ye?</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ku" sz="3600">
                <a:solidFill>
                  <a:srgbClr val="0070C0"/>
                </a:solidFill>
              </a:rPr>
              <a:t>Îsa ye..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ku" sz="3600">
                <a:solidFill>
                  <a:schemeClr val="tx1">
                    <a:lumMod val="65000"/>
                    <a:lumOff val="35000"/>
                  </a:schemeClr>
                </a:solidFill>
              </a:rPr>
              <a:t>Îsa wek Xilaskarê me hat dinyayê.</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lê vegerand û got: «Bi rastî ez ji we re dibêjim, heta ku ji av û Ruh çênebe, tu kes nikare bikeve Padîşahiya Xwedê.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ku" sz="2800">
                <a:solidFill>
                  <a:schemeClr val="tx1">
                    <a:lumMod val="65000"/>
                    <a:lumOff val="35000"/>
                  </a:schemeClr>
                </a:solidFill>
              </a:rPr>
              <a:t>Mirovek bi navê Nîkodêmos hebû ku mamosteyê Îsraêl bû.</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Ew</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hatin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ber</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Îsa</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ber</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pirsîn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ba</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şev.</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"Ez çawa dikarim têkevim Padîşahiya Xwedê?"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u" altLang="ko-KR" sz="2800">
                <a:solidFill>
                  <a:schemeClr val="tx1">
                    <a:lumMod val="65000"/>
                    <a:lumOff val="35000"/>
                  </a:schemeClr>
                </a:solidFill>
              </a:rPr>
              <a:t>"Eger hûn ji nû ve çênebin, hûn nikarin bikevin Padîşahiya Xwedê." Îsa bersîv 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Wî fêm nekir ku divê ji nû ve ji dayik bibe. “Ma ez vegerim zikê diya xwe û dîsa derkevim?”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ku" altLang="ko-KR" sz="2600">
                <a:solidFill>
                  <a:schemeClr val="tx1">
                    <a:lumMod val="65000"/>
                    <a:lumOff val="35000"/>
                  </a:schemeClr>
                </a:solidFill>
              </a:rPr>
              <a:t>“Ruh, ne laş, divê ji nû ve çêbe. "Mirov dikare bi av û Ruhê Pîroz ji nû ve çêbe." Îsa bersîv da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ku" altLang="ko-KR" sz="2800">
                <a:solidFill>
                  <a:schemeClr val="tx1">
                    <a:lumMod val="65000"/>
                    <a:lumOff val="35000"/>
                  </a:schemeClr>
                </a:solidFill>
              </a:rPr>
              <a:t>"Divê hûn bi min bawer bikin û xilas bibin." Îsa ji Nîkodêmos sira ji nû ve bûyînê got.</a:t>
            </a:r>
            <a:r xmlns:a="http://schemas.openxmlformats.org/drawingml/2006/main">
              <a:rPr lang="k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Îro</a:t>
            </a:r>
            <a:r xmlns:a="http://schemas.openxmlformats.org/drawingml/2006/main">
              <a:rPr altLang="en-US" lang="ku" sz="4000">
                <a:solidFill>
                  <a:srgbClr val="ff0000"/>
                </a:solidFill>
              </a:rPr>
              <a:t> </a:t>
            </a:r>
            <a:r xmlns:a="http://schemas.openxmlformats.org/drawingml/2006/main">
              <a:rPr altLang="ko-KR" lang="ku" sz="4000">
                <a:solidFill>
                  <a:srgbClr val="ff0000"/>
                </a:solidFill>
              </a:rPr>
              <a:t>Ders</a:t>
            </a:r>
            <a:r xmlns:a="http://schemas.openxmlformats.org/drawingml/2006/main">
              <a:rPr altLang="en-US" lang="k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solidFill>
                  <a:schemeClr val="tx1">
                    <a:lumMod val="65000"/>
                    <a:lumOff val="35000"/>
                  </a:schemeClr>
                </a:solidFill>
              </a:rPr>
              <a:t>Heke hûn bi Îsa bawer dikin,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giyanê te dê ji nû ve çêbe.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Yên ku bi Îsa bawer dikin ji nû ve çêdibin û hûn ê bibin</a:t>
            </a:r>
            <a:r xmlns:a="http://schemas.openxmlformats.org/drawingml/2006/main">
              <a:rPr altLang="en-US" lang="ku" sz="3200">
                <a:solidFill>
                  <a:schemeClr val="tx1">
                    <a:lumMod val="65000"/>
                    <a:lumOff val="35000"/>
                  </a:schemeClr>
                </a:solidFill>
              </a:rPr>
              <a:t> </a:t>
            </a:r>
            <a:r xmlns:a="http://schemas.openxmlformats.org/drawingml/2006/main">
              <a:rPr altLang="ko-KR" lang="ku" sz="3200">
                <a:solidFill>
                  <a:schemeClr val="tx1">
                    <a:lumMod val="65000"/>
                    <a:lumOff val="35000"/>
                  </a:schemeClr>
                </a:solidFill>
              </a:rPr>
              <a:t>ji guneh nefret bikin û ji Xwedê hez bikin.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Ma hûn ji nû ve ji dayik bûne?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u" sz="3200">
                <a:solidFill>
                  <a:schemeClr val="tx1">
                    <a:lumMod val="65000"/>
                    <a:lumOff val="35000"/>
                  </a:schemeClr>
                </a:solidFill>
              </a:rPr>
              <a:t>Em bi Îsa bawer dikin û ji nû ve çêdibin. Ji ber vê yekê, divê em ji bîr nekin ku em mirovên ji cîhanê cûda 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ku" sz="3200"/>
              <a:t>Îsa kî ye?</a:t>
            </a:r>
            <a:r xmlns:a="http://schemas.openxmlformats.org/drawingml/2006/main">
              <a:rPr altLang="en-US" lang="k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rgbClr val="0070c0"/>
                </a:solidFill>
              </a:rPr>
              <a:t>Îsa ye..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a:t>
            </a:r>
            <a:r xmlns:a="http://schemas.openxmlformats.org/drawingml/2006/main">
              <a:rPr altLang="en-US" lang="ku" sz="3600">
                <a:solidFill>
                  <a:schemeClr val="tx1">
                    <a:lumMod val="65000"/>
                    <a:lumOff val="35000"/>
                  </a:schemeClr>
                </a:solidFill>
              </a:rPr>
              <a:t> </a:t>
            </a:r>
            <a:r xmlns:a="http://schemas.openxmlformats.org/drawingml/2006/main">
              <a:rPr altLang="ko-KR" lang="ku" sz="3600">
                <a:solidFill>
                  <a:schemeClr val="tx1">
                    <a:lumMod val="65000"/>
                    <a:lumOff val="35000"/>
                  </a:schemeClr>
                </a:solidFill>
              </a:rPr>
              <a:t>ew e ku yên ku baweriyê bi wî tînin rastdar dike û ji nû ve çêdibe.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Quiz ya îroyîn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Çi me ji nû ve ji dayik dibe?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① </a:t>
            </a:r>
            <a:r xmlns:a="http://schemas.openxmlformats.org/drawingml/2006/main">
              <a:rPr altLang="ko-KR" lang="ku" sz="2800">
                <a:solidFill>
                  <a:schemeClr val="tx1">
                    <a:lumMod val="65000"/>
                    <a:lumOff val="35000"/>
                  </a:schemeClr>
                </a:solidFill>
              </a:rPr>
              <a:t>bi av û Ruh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② </a:t>
            </a:r>
            <a:r xmlns:a="http://schemas.openxmlformats.org/drawingml/2006/main">
              <a:rPr altLang="ko-KR" lang="ku" sz="2800">
                <a:solidFill>
                  <a:schemeClr val="tx1">
                    <a:lumMod val="65000"/>
                    <a:lumOff val="35000"/>
                  </a:schemeClr>
                </a:solidFill>
              </a:rPr>
              <a:t>bi rûn û agir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③ </a:t>
            </a:r>
            <a:r xmlns:a="http://schemas.openxmlformats.org/drawingml/2006/main">
              <a:rPr altLang="ko-KR" lang="ku" sz="2800">
                <a:solidFill>
                  <a:schemeClr val="tx1">
                    <a:lumMod val="65000"/>
                    <a:lumOff val="35000"/>
                  </a:schemeClr>
                </a:solidFill>
              </a:rPr>
              <a:t>bi girî û stranan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chemeClr val="tx1">
                    <a:lumMod val="65000"/>
                    <a:lumOff val="35000"/>
                  </a:schemeClr>
                </a:solidFill>
              </a:rPr>
              <a:t>④ </a:t>
            </a:r>
            <a:r xmlns:a="http://schemas.openxmlformats.org/drawingml/2006/main">
              <a:rPr altLang="ko-KR" lang="ku" sz="2800">
                <a:solidFill>
                  <a:schemeClr val="tx1">
                    <a:lumMod val="65000"/>
                    <a:lumOff val="35000"/>
                  </a:schemeClr>
                </a:solidFill>
              </a:rPr>
              <a:t>bi dua û îbadetê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ku" sz="2800">
                <a:solidFill>
                  <a:srgbClr val="ff0000"/>
                </a:solidFill>
              </a:rPr>
              <a:t>① </a:t>
            </a:r>
            <a:r xmlns:a="http://schemas.openxmlformats.org/drawingml/2006/main">
              <a:rPr altLang="ko-KR" lang="ku" sz="2800">
                <a:solidFill>
                  <a:srgbClr val="ff0000"/>
                </a:solidFill>
              </a:rPr>
              <a:t>bi av û Ruh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u" sz="4000">
                <a:solidFill>
                  <a:srgbClr val="ff0000"/>
                </a:solidFill>
              </a:rPr>
              <a:t>Peyva Îro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u" sz="3600">
                <a:solidFill>
                  <a:schemeClr val="tx1">
                    <a:lumMod val="65000"/>
                    <a:lumOff val="35000"/>
                  </a:schemeClr>
                </a:solidFill>
              </a:rPr>
              <a:t>Îsa lê vegerand û got: «Bi rastî ez ji we re dibêjim, heta ku ji av û Ruh çênebe, tu kes nikare bikeve Padîşahiya Xwedê.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u" sz="2800">
                <a:solidFill>
                  <a:schemeClr val="tx1">
                    <a:lumMod val="65000"/>
                    <a:lumOff val="35000"/>
                  </a:schemeClr>
                </a:solidFill>
              </a:rPr>
              <a:t>John</a:t>
            </a:r>
            <a:r xmlns:a="http://schemas.openxmlformats.org/drawingml/2006/main">
              <a:rPr altLang="en-US" lang="ku" sz="2800">
                <a:solidFill>
                  <a:schemeClr val="tx1">
                    <a:lumMod val="65000"/>
                    <a:lumOff val="35000"/>
                  </a:schemeClr>
                </a:solidFill>
              </a:rPr>
              <a:t> </a:t>
            </a:r>
            <a:r xmlns:a="http://schemas.openxmlformats.org/drawingml/2006/main">
              <a:rPr altLang="ko-KR" lang="k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